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95" r:id="rId2"/>
    <p:sldId id="292" r:id="rId3"/>
    <p:sldId id="261" r:id="rId4"/>
    <p:sldId id="287" r:id="rId5"/>
    <p:sldId id="267" r:id="rId6"/>
    <p:sldId id="262" r:id="rId7"/>
    <p:sldId id="263" r:id="rId8"/>
    <p:sldId id="264" r:id="rId9"/>
    <p:sldId id="266" r:id="rId10"/>
    <p:sldId id="268" r:id="rId11"/>
    <p:sldId id="288" r:id="rId12"/>
    <p:sldId id="269" r:id="rId13"/>
    <p:sldId id="271" r:id="rId14"/>
    <p:sldId id="270" r:id="rId15"/>
    <p:sldId id="291" r:id="rId16"/>
    <p:sldId id="272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73" r:id="rId28"/>
    <p:sldId id="289" r:id="rId29"/>
    <p:sldId id="276" r:id="rId30"/>
    <p:sldId id="290" r:id="rId31"/>
    <p:sldId id="293" r:id="rId32"/>
    <p:sldId id="29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5" autoAdjust="0"/>
    <p:restoredTop sz="94660"/>
  </p:normalViewPr>
  <p:slideViewPr>
    <p:cSldViewPr snapToGrid="0">
      <p:cViewPr varScale="1">
        <p:scale>
          <a:sx n="59" d="100"/>
          <a:sy n="59" d="100"/>
        </p:scale>
        <p:origin x="5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7DFA3-FAA5-49A6-970B-CBF48F40779C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D307F0-67DF-4A45-9025-CA00FDB917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247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307F0-67DF-4A45-9025-CA00FDB917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14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D307F0-67DF-4A45-9025-CA00FDB917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42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019-36CA-8CDF-3464-49F1CEFB7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30A1D2-E2E2-A5DB-115E-6C7A82994E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857B0-943A-8C1B-07EE-79391A068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ABF8F-BBB9-BF64-5700-B4107D510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CE186-730A-EFBE-0DB1-1710FCF8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47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06588-C7DA-D3AD-0C9D-318A48547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A0237-FFB1-7667-7712-594EDC4F24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5141E-67E6-B46B-BC81-39F2FA29D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D047F4-7BE1-0E75-D29E-EA87A93A3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7BA070-3455-298E-DB8A-E3732DFA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188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097E3-12ED-6B88-7EFD-D3A794330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34A13-83BF-4939-BB34-761FA3DDBA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2AD95-28BA-F92D-19D6-B42057C55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D1E18-4241-2C5C-B752-BB2EF982E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03BF8-D868-A619-6F4D-2D796D0A8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91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B63D9-C0C7-12BC-B104-28FF82471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7A3BE-6B34-C755-60B8-F2F20D66FA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EDF5E1-8596-B45C-3183-69A7FFD97C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979869-9D32-1333-AF55-484D0998A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DD34B-7560-4D15-A36D-7EFC9CA43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5E3596-A21D-BF5E-5596-61C77654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82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C7D80-BD95-E519-FA05-C0432F140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641B24-B141-1334-85B8-42A186439E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E71484-867C-9875-FC3A-2F0A83C59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966974-08D6-94BD-5BF5-AAE506A3C6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6FB7C7-7596-E40F-EEF4-C50E939667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DCEC50-4B04-9DE4-D61E-00F79F85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03F817-1753-4FE6-3041-E1738BF1B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DCCB3-5556-8F00-DECE-FD5B0307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23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CFB78-6310-C7A2-4242-3F1830EA9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9625EF-2764-B338-5D9F-C68100ABD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AAE9DD-CBE1-BDAB-BF14-8AF16694F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B8425A-FAB0-4100-501A-91AD106EC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94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F77949-238C-E820-E7A7-3125AC477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8B014E-A216-12E9-C71A-BC895F605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3DCC7-1B62-1754-CCE4-744E93D54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2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9052E-6BC4-3660-7EB1-3CBD5C14B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C3ADB-B3F5-62E6-0301-40E21DDD52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7D7AF-D051-A3C9-39DF-8CABF1A8F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2CF535-43AE-2293-0C29-634943F52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7FBB03-5CF5-9D85-CF6C-7A2857A18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984F3-3C31-5196-C0CE-4C91D212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00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816B9-C26D-AF71-42D3-A3448BEFF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A1C138-F267-636F-8680-48908B910B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F1759-C7E8-43FD-64A3-177C0D009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4C2A8-2A96-2A64-F6D3-70BD04992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F16E6-7AE7-0F64-E213-78156FEE3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DE0CB3-2076-884B-579F-45F68E58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96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993E8-2C71-22E9-98E5-8A75A62CA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DCDB93-422D-0960-2A0E-601C93B4D5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F4E69-FEC4-E373-B67C-DF96B11EE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F85D1-C9E1-E257-3817-538ADC72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0943E-9686-A5DD-2A24-D11E3C06D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91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39D0E6-E52C-CE0F-706F-8879BDFED5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927680-C2B9-A7BF-1AA1-2E273C1300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8C61B4-B8F2-98B0-4771-B85EE649E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BB5C5-BCAB-239B-B9AB-E6C07C874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55CEF-D223-4E5C-E827-11A5539E0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930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49ECB-23AC-21B8-8BEC-7310839DC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6A0F6-2CB8-C7D9-DD8A-069D2FA4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0B5A5-0280-721A-F86C-02B9B2BC58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5BDF3A-1722-4FFB-95A1-0776B5F7627B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513A1-9D3B-1791-B721-5EF7EA35DB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DEA8C1-3613-0E13-DFE7-5DBC1E58F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AC6748-1680-4BE3-BE00-7A61F1F01A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88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D44342-2404-6310-B334-83C6CC81B1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166" b="908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77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CB8064-F435-7443-D645-4035747705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589" b="18172"/>
          <a:stretch>
            <a:fillRect/>
          </a:stretch>
        </p:blipFill>
        <p:spPr>
          <a:xfrm>
            <a:off x="20" y="0"/>
            <a:ext cx="12191980" cy="717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76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2172A0AC-3DCE-4672-BCAF-28FEF91F60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6F1C77-EDC9-4C5F-8C1C-62DD46BDA3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15AB1-4E96-82ED-2A63-63F470974F1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10" r="23464" b="-1"/>
          <a:stretch>
            <a:fillRect/>
          </a:stretch>
        </p:blipFill>
        <p:spPr>
          <a:xfrm>
            <a:off x="20" y="10"/>
            <a:ext cx="8450297" cy="685799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8E962-1518-D911-30D9-F388FA02E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349829"/>
            <a:ext cx="6945086" cy="43651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b="1" i="1" dirty="0">
                <a:solidFill>
                  <a:schemeClr val="bg1"/>
                </a:solidFill>
              </a:rPr>
              <a:t>Acute Fatty Liver of pregnancy (AFLP)</a:t>
            </a:r>
          </a:p>
          <a:p>
            <a:pPr marL="0" indent="0" algn="ctr">
              <a:buNone/>
            </a:pPr>
            <a:r>
              <a:rPr lang="en-US" sz="4300" b="1" i="1" u="sng" dirty="0">
                <a:solidFill>
                  <a:schemeClr val="bg1"/>
                </a:solidFill>
              </a:rPr>
              <a:t>By</a:t>
            </a:r>
          </a:p>
          <a:p>
            <a:pPr marL="0" indent="0" algn="ctr">
              <a:buNone/>
            </a:pPr>
            <a:endParaRPr lang="en-US" sz="4300" b="1" i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4300" b="1" i="1" dirty="0">
                <a:solidFill>
                  <a:schemeClr val="bg1"/>
                </a:solidFill>
              </a:rPr>
              <a:t>A. Lect. Mostafa </a:t>
            </a:r>
            <a:r>
              <a:rPr lang="en-US" sz="4300" b="1" i="1" dirty="0" err="1">
                <a:solidFill>
                  <a:schemeClr val="bg1"/>
                </a:solidFill>
              </a:rPr>
              <a:t>Elateek</a:t>
            </a:r>
            <a:endParaRPr lang="en-US" sz="4300" b="1" i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b="1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7D4F62-E21A-9296-F537-7F7AE7D427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646" r="-3" b="2641"/>
          <a:stretch>
            <a:fillRect/>
          </a:stretch>
        </p:blipFill>
        <p:spPr>
          <a:xfrm>
            <a:off x="6225997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20843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81F3EB-A678-B655-F706-87ECD2C3F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7C6B57-AD6E-B4A7-0B6D-0C1B42C57850}"/>
              </a:ext>
            </a:extLst>
          </p:cNvPr>
          <p:cNvSpPr txBox="1"/>
          <p:nvPr/>
        </p:nvSpPr>
        <p:spPr>
          <a:xfrm>
            <a:off x="1" y="1796142"/>
            <a:ext cx="12191999" cy="1723549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i="1" dirty="0">
                <a:solidFill>
                  <a:schemeClr val="bg1"/>
                </a:solidFill>
              </a:rPr>
              <a:t>When the pregnancy turns into a hepatic emergency</a:t>
            </a: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DCF306-0BBA-AFBD-1BEF-4B4D6EC5B53A}"/>
              </a:ext>
            </a:extLst>
          </p:cNvPr>
          <p:cNvSpPr txBox="1"/>
          <p:nvPr/>
        </p:nvSpPr>
        <p:spPr>
          <a:xfrm>
            <a:off x="-1" y="4223657"/>
            <a:ext cx="12192001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i="1" dirty="0"/>
              <a:t>The race against maternal </a:t>
            </a:r>
            <a:r>
              <a:rPr lang="en-US" sz="4000" b="1" i="1" dirty="0">
                <a:solidFill>
                  <a:schemeClr val="bg1"/>
                </a:solidFill>
              </a:rPr>
              <a:t>and</a:t>
            </a:r>
            <a:r>
              <a:rPr lang="en-US" sz="4000" b="1" i="1" dirty="0"/>
              <a:t> fetal deterioration</a:t>
            </a:r>
            <a:endParaRPr lang="en-US" sz="4000" i="1" dirty="0"/>
          </a:p>
        </p:txBody>
      </p:sp>
    </p:spTree>
    <p:extLst>
      <p:ext uri="{BB962C8B-B14F-4D97-AF65-F5344CB8AC3E}">
        <p14:creationId xmlns:p14="http://schemas.microsoft.com/office/powerpoint/2010/main" val="161535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827938-95E6-2873-2163-8970DEA9A8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93971" y="2862943"/>
            <a:ext cx="5998029" cy="399505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37A74BD-B084-E4DA-87FC-0DAFF0BAEC78}"/>
              </a:ext>
            </a:extLst>
          </p:cNvPr>
          <p:cNvSpPr/>
          <p:nvPr/>
        </p:nvSpPr>
        <p:spPr>
          <a:xfrm>
            <a:off x="478972" y="221854"/>
            <a:ext cx="11234056" cy="132556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The data involved in this presentation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</a:t>
            </a:r>
            <a:r>
              <a:rPr lang="en-US" sz="3200" b="1" dirty="0">
                <a:solidFill>
                  <a:prstClr val="black"/>
                </a:solidFill>
                <a:latin typeface="Aptos Display" panose="02110004020202020204"/>
                <a:ea typeface="+mj-ea"/>
                <a:cs typeface="+mj-cs"/>
              </a:rPr>
              <a:t>are based on the EASL 2023 and FIGO 2025 guidelines</a:t>
            </a:r>
            <a:r>
              <a:rPr lang="en-US" sz="1200" dirty="0"/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11D34D-46F8-342B-EE5F-2BB25B291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57" y="3100047"/>
            <a:ext cx="6186500" cy="3536100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6F0EC60-8FBC-0A06-3102-D833266DC041}"/>
              </a:ext>
            </a:extLst>
          </p:cNvPr>
          <p:cNvSpPr/>
          <p:nvPr/>
        </p:nvSpPr>
        <p:spPr>
          <a:xfrm>
            <a:off x="478972" y="1883229"/>
            <a:ext cx="11234056" cy="88100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“The extracted data were reconstructed and presented in a question-and-answer format.”</a:t>
            </a:r>
          </a:p>
        </p:txBody>
      </p:sp>
    </p:spTree>
    <p:extLst>
      <p:ext uri="{BB962C8B-B14F-4D97-AF65-F5344CB8AC3E}">
        <p14:creationId xmlns:p14="http://schemas.microsoft.com/office/powerpoint/2010/main" val="1782138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DFA9D3-F175-D1D5-06A0-7087927DF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i="1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Why is AFLP an obstetric–medical emergency??</a:t>
            </a:r>
          </a:p>
          <a:p>
            <a:pPr marL="0" indent="0" algn="ctr">
              <a:buNone/>
            </a:pPr>
            <a:r>
              <a:rPr lang="en-US" b="1" i="1" dirty="0"/>
              <a:t>1. It can progress rapidly to </a:t>
            </a:r>
            <a:r>
              <a:rPr lang="en-US" b="1" i="1" u="sng" dirty="0">
                <a:solidFill>
                  <a:srgbClr val="FF0000"/>
                </a:solidFill>
              </a:rPr>
              <a:t>acute liver failure</a:t>
            </a:r>
          </a:p>
          <a:p>
            <a:pPr lvl="0"/>
            <a:endParaRPr lang="en-US" b="1" i="1" dirty="0"/>
          </a:p>
          <a:p>
            <a:pPr lvl="0"/>
            <a:endParaRPr lang="en-US" b="1" i="1" dirty="0"/>
          </a:p>
          <a:p>
            <a:pPr lvl="0"/>
            <a:endParaRPr lang="en-US" b="1" i="1" dirty="0"/>
          </a:p>
          <a:p>
            <a:pPr lvl="0"/>
            <a:r>
              <a:rPr lang="en-US" b="1" i="1" dirty="0"/>
              <a:t>Hypoglycemia</a:t>
            </a:r>
            <a:r>
              <a:rPr lang="en-US" i="1" dirty="0"/>
              <a:t> → impaired hepatic gluconeogenesis </a:t>
            </a:r>
          </a:p>
          <a:p>
            <a:pPr lvl="0"/>
            <a:r>
              <a:rPr lang="en-US" b="1" i="1" dirty="0"/>
              <a:t>Lactic/metabolic acidosis</a:t>
            </a:r>
            <a:r>
              <a:rPr lang="en-US" i="1" dirty="0"/>
              <a:t> </a:t>
            </a:r>
          </a:p>
          <a:p>
            <a:pPr lvl="0"/>
            <a:r>
              <a:rPr lang="en-US" b="1" i="1" dirty="0"/>
              <a:t>Hyperbilirubinemia</a:t>
            </a:r>
            <a:r>
              <a:rPr lang="en-US" i="1" dirty="0"/>
              <a:t> </a:t>
            </a:r>
          </a:p>
          <a:p>
            <a:pPr lvl="0"/>
            <a:r>
              <a:rPr lang="en-US" b="1" i="1" dirty="0"/>
              <a:t>Coagulopathy</a:t>
            </a:r>
            <a:r>
              <a:rPr lang="en-US" i="1" dirty="0"/>
              <a:t> in </a:t>
            </a:r>
            <a:r>
              <a:rPr lang="en-US" b="1" i="1" dirty="0"/>
              <a:t>52%</a:t>
            </a:r>
            <a:r>
              <a:rPr lang="en-US" i="1" dirty="0"/>
              <a:t> </a:t>
            </a:r>
          </a:p>
          <a:p>
            <a:pPr lvl="0"/>
            <a:r>
              <a:rPr lang="en-US" b="1" i="1" dirty="0"/>
              <a:t> Encephalopathy</a:t>
            </a:r>
            <a:r>
              <a:rPr lang="en-US" i="1" dirty="0"/>
              <a:t> in </a:t>
            </a:r>
            <a:r>
              <a:rPr lang="en-US" b="1" i="1" dirty="0"/>
              <a:t>18%</a:t>
            </a:r>
            <a:r>
              <a:rPr lang="en-US" i="1" dirty="0"/>
              <a:t> </a:t>
            </a:r>
          </a:p>
          <a:p>
            <a:pPr lvl="0"/>
            <a:r>
              <a:rPr lang="en-US" b="1" i="1" dirty="0"/>
              <a:t>Acute kidney injury</a:t>
            </a:r>
            <a:r>
              <a:rPr lang="en-US" i="1" dirty="0"/>
              <a:t> in approximately </a:t>
            </a:r>
            <a:r>
              <a:rPr lang="en-US" b="1" i="1" dirty="0"/>
              <a:t>80%</a:t>
            </a:r>
            <a:endParaRPr lang="en-US" i="1" dirty="0"/>
          </a:p>
          <a:p>
            <a:pPr lvl="0"/>
            <a:r>
              <a:rPr lang="en-US" i="1" dirty="0"/>
              <a:t> </a:t>
            </a:r>
            <a:r>
              <a:rPr lang="en-US" b="1" i="1" dirty="0"/>
              <a:t>Acute liver failure </a:t>
            </a:r>
            <a:r>
              <a:rPr lang="en-US" i="1" dirty="0"/>
              <a:t>in </a:t>
            </a:r>
            <a:r>
              <a:rPr lang="en-US" b="1" i="1" dirty="0"/>
              <a:t>47.3% and multiorgan failure 2%</a:t>
            </a:r>
            <a:endParaRPr lang="en-US" i="1" dirty="0"/>
          </a:p>
          <a:p>
            <a:endParaRPr lang="en-US" dirty="0"/>
          </a:p>
          <a:p>
            <a:pPr algn="ctr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0AAD5D-2592-C3C6-EA4C-82476C85D123}"/>
              </a:ext>
            </a:extLst>
          </p:cNvPr>
          <p:cNvSpPr/>
          <p:nvPr/>
        </p:nvSpPr>
        <p:spPr>
          <a:xfrm>
            <a:off x="59871" y="1077687"/>
            <a:ext cx="12072257" cy="1338942"/>
          </a:xfrm>
          <a:prstGeom prst="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Simply, 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microvesicular fatty accumulation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 hepatocytes with </a:t>
            </a:r>
            <a:r>
              <a:rPr kumimoji="0" lang="en-US" sz="2800" b="1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mitochondrial dysfunction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impairing hepatic metabolic and synthetic function Consequently, AFLP produce</a:t>
            </a:r>
          </a:p>
        </p:txBody>
      </p:sp>
    </p:spTree>
    <p:extLst>
      <p:ext uri="{BB962C8B-B14F-4D97-AF65-F5344CB8AC3E}">
        <p14:creationId xmlns:p14="http://schemas.microsoft.com/office/powerpoint/2010/main" val="139812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6501F0-6775-8043-655B-43AF42AE9C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r>
              <a:rPr lang="en-US" b="1" i="1" u="sng" dirty="0">
                <a:solidFill>
                  <a:srgbClr val="FF0000"/>
                </a:solidFill>
              </a:rPr>
              <a:t>2. The fetus is also at immediate risk</a:t>
            </a:r>
          </a:p>
          <a:p>
            <a:pPr algn="ctr"/>
            <a:r>
              <a:rPr lang="en-US" b="1" i="1" dirty="0"/>
              <a:t>Maternal metabolic and hepatic failure can lead to:</a:t>
            </a:r>
          </a:p>
          <a:p>
            <a:pPr algn="ctr"/>
            <a:endParaRPr lang="en-US" b="1" i="1" dirty="0"/>
          </a:p>
          <a:p>
            <a:pPr algn="ctr"/>
            <a:r>
              <a:rPr lang="en-US" b="1" i="1" dirty="0"/>
              <a:t>fetal/infant death rates of approximately 7–11%</a:t>
            </a:r>
          </a:p>
          <a:p>
            <a:pPr algn="ctr"/>
            <a:endParaRPr lang="en-US" b="1" i="1" dirty="0"/>
          </a:p>
          <a:p>
            <a:pPr algn="ctr"/>
            <a:r>
              <a:rPr lang="en-US" b="1" i="1" dirty="0"/>
              <a:t>Fetal distress around 46%</a:t>
            </a:r>
          </a:p>
          <a:p>
            <a:pPr algn="ctr"/>
            <a:r>
              <a:rPr lang="en-US" b="1" i="1" dirty="0"/>
              <a:t>preterm delivery around 48%</a:t>
            </a:r>
          </a:p>
          <a:p>
            <a:pPr algn="ctr"/>
            <a:endParaRPr lang="en-US" b="1" i="1" dirty="0"/>
          </a:p>
          <a:p>
            <a:pPr algn="ctr"/>
            <a:endParaRPr lang="en-US" b="1" i="1" dirty="0"/>
          </a:p>
          <a:p>
            <a:pPr algn="ctr"/>
            <a:endParaRPr lang="en-US" b="1" i="1" dirty="0"/>
          </a:p>
          <a:p>
            <a:pPr algn="ctr"/>
            <a:endParaRPr lang="en-US" b="1" i="1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A700F5-BFA0-0174-6A11-407211EF4470}"/>
              </a:ext>
            </a:extLst>
          </p:cNvPr>
          <p:cNvSpPr/>
          <p:nvPr/>
        </p:nvSpPr>
        <p:spPr>
          <a:xfrm>
            <a:off x="261257" y="1110342"/>
            <a:ext cx="11604172" cy="1230087"/>
          </a:xfrm>
          <a:prstGeom prst="roundRect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Placental dysfunction/metabolic disturbance → fetal distress → fetal hypoxia → stillbirth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7D96575-6293-F8D7-F6B6-43272E78D8DB}"/>
              </a:ext>
            </a:extLst>
          </p:cNvPr>
          <p:cNvSpPr/>
          <p:nvPr/>
        </p:nvSpPr>
        <p:spPr>
          <a:xfrm>
            <a:off x="261257" y="4321629"/>
            <a:ext cx="11604172" cy="2394857"/>
          </a:xfrm>
          <a:prstGeom prst="ellipse">
            <a:avLst/>
          </a:prstGeom>
          <a:effectLst>
            <a:softEdge rad="6350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Waiting for spontaneous resolution of pregnancy is inappropriate once AFLP is diagnosed ,so trigger delivery and stabilization, regardless of gestational age.</a:t>
            </a:r>
          </a:p>
        </p:txBody>
      </p:sp>
    </p:spTree>
    <p:extLst>
      <p:ext uri="{BB962C8B-B14F-4D97-AF65-F5344CB8AC3E}">
        <p14:creationId xmlns:p14="http://schemas.microsoft.com/office/powerpoint/2010/main" val="628490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3E4BA-BA5C-6A72-E758-FF32E5D8F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i="1" u="sng" dirty="0">
                <a:solidFill>
                  <a:srgbClr val="FF0000"/>
                </a:solidFill>
              </a:rPr>
              <a:t>Why it can be missed ??</a:t>
            </a:r>
          </a:p>
          <a:p>
            <a:pPr marL="0" indent="0">
              <a:buNone/>
            </a:pPr>
            <a:endParaRPr lang="en-US" sz="3200" b="1" i="1" u="sng" dirty="0"/>
          </a:p>
          <a:p>
            <a:pPr marL="0" indent="0">
              <a:buNone/>
            </a:pPr>
            <a:endParaRPr lang="en-US" sz="3200" b="1" i="1" u="sng" dirty="0"/>
          </a:p>
          <a:p>
            <a:pPr marL="0" indent="0">
              <a:buNone/>
            </a:pPr>
            <a:endParaRPr lang="en-US" sz="3200" b="1" i="1" u="sng" dirty="0"/>
          </a:p>
          <a:p>
            <a:r>
              <a:rPr lang="en-US" b="1" i="1" u="sng" dirty="0">
                <a:solidFill>
                  <a:srgbClr val="FF0000"/>
                </a:solidFill>
              </a:rPr>
              <a:t>Why does it occur mainly late in pregnancy?</a:t>
            </a:r>
          </a:p>
          <a:p>
            <a:r>
              <a:rPr lang="en-US" i="1" dirty="0"/>
              <a:t>typically presents in the </a:t>
            </a:r>
            <a:r>
              <a:rPr lang="en-US" b="1" i="1" u="sng" dirty="0">
                <a:solidFill>
                  <a:srgbClr val="0070C0"/>
                </a:solidFill>
              </a:rPr>
              <a:t>third trimester</a:t>
            </a:r>
          </a:p>
          <a:p>
            <a:pPr marL="0" indent="0" algn="ctr">
              <a:buNone/>
            </a:pPr>
            <a:r>
              <a:rPr lang="en-US" b="1" i="1" u="sng" dirty="0">
                <a:solidFill>
                  <a:srgbClr val="7030A0"/>
                </a:solidFill>
              </a:rPr>
              <a:t>Late pregnancy has:</a:t>
            </a:r>
          </a:p>
          <a:p>
            <a:pPr lvl="0" algn="ctr"/>
            <a:r>
              <a:rPr lang="en-US" i="1" dirty="0"/>
              <a:t>Increasing maternal metabolic demand </a:t>
            </a:r>
          </a:p>
          <a:p>
            <a:pPr lvl="0" algn="ctr"/>
            <a:r>
              <a:rPr lang="en-US" i="1" dirty="0"/>
              <a:t>Increased fatty-acid utilization </a:t>
            </a:r>
          </a:p>
          <a:p>
            <a:pPr lvl="0" algn="ctr"/>
            <a:r>
              <a:rPr lang="en-US" i="1" dirty="0"/>
              <a:t>Greater fetal metabolic activity </a:t>
            </a:r>
          </a:p>
          <a:p>
            <a:pPr lvl="0" algn="ctr"/>
            <a:r>
              <a:rPr lang="en-US" i="1" dirty="0"/>
              <a:t>Greater placental/fetal contribution to fatty-acid metabolism</a:t>
            </a:r>
          </a:p>
          <a:p>
            <a:pPr lvl="0" algn="ctr"/>
            <a:endParaRPr lang="en-US" sz="3200" i="1" dirty="0"/>
          </a:p>
          <a:p>
            <a:pPr lvl="0" algn="ctr"/>
            <a:endParaRPr lang="en-US" sz="3200" i="1" dirty="0"/>
          </a:p>
          <a:p>
            <a:pPr marL="0" lvl="0" indent="0" algn="ctr">
              <a:buNone/>
            </a:pPr>
            <a:endParaRPr lang="en-US" sz="3200" i="1" dirty="0"/>
          </a:p>
          <a:p>
            <a:endParaRPr lang="en-US" sz="3200" b="1" i="1" u="sng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90ABAB-653F-C649-E9E9-AA9421F5C900}"/>
              </a:ext>
            </a:extLst>
          </p:cNvPr>
          <p:cNvSpPr/>
          <p:nvPr/>
        </p:nvSpPr>
        <p:spPr>
          <a:xfrm>
            <a:off x="413657" y="696685"/>
            <a:ext cx="11364686" cy="126274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000" i="1" dirty="0">
                <a:solidFill>
                  <a:prstClr val="black"/>
                </a:solidFill>
                <a:latin typeface="Aptos" panose="02110004020202020204"/>
              </a:rPr>
              <a:t>O</a:t>
            </a:r>
            <a:r>
              <a:rPr kumimoji="0" lang="en-US" sz="3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ccurs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 approximately: </a:t>
            </a:r>
            <a:r>
              <a:rPr kumimoji="0" lang="en-US" sz="3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 in 10,000–20,000 births</a:t>
            </a:r>
            <a:endParaRPr kumimoji="0" lang="en-US" sz="3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So, approximately </a:t>
            </a:r>
            <a:r>
              <a:rPr kumimoji="0" lang="en-US" sz="3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0.005–0.01% of pregnancies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are affected.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5D451BC-55C8-3F3C-8005-536CD3F68DC4}"/>
              </a:ext>
            </a:extLst>
          </p:cNvPr>
          <p:cNvSpPr/>
          <p:nvPr/>
        </p:nvSpPr>
        <p:spPr>
          <a:xfrm>
            <a:off x="598714" y="5878287"/>
            <a:ext cx="10787743" cy="90351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000" b="1" i="1" dirty="0">
                <a:solidFill>
                  <a:prstClr val="black"/>
                </a:solidFill>
                <a:latin typeface="Aptos" panose="02110004020202020204"/>
              </a:rPr>
              <a:t>O</a:t>
            </a:r>
            <a:r>
              <a:rPr kumimoji="0" lang="en-US" sz="3000" b="1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nly</a:t>
            </a:r>
            <a:r>
              <a:rPr kumimoji="0" lang="en-US" sz="3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susceptible pregnancies may reach the metabolic threshold at which hepatic injury develops</a:t>
            </a:r>
            <a:r>
              <a:rPr kumimoji="0" lang="en-US" sz="3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00764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5F30BF-499C-5BD0-868B-F0BB6A94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178934" cy="64633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b="1" i="1" u="sng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What about the pathophysiology ??</a:t>
            </a:r>
          </a:p>
        </p:txBody>
      </p:sp>
      <p:pic>
        <p:nvPicPr>
          <p:cNvPr id="3" name="Picture 2" descr="Fig. 1.">
            <a:extLst>
              <a:ext uri="{FF2B5EF4-FFF2-40B4-BE49-F238E27FC236}">
                <a16:creationId xmlns:a16="http://schemas.microsoft.com/office/drawing/2014/main" id="{C7EBBD28-4E5B-74BC-2FB1-7DBE7F33C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8424" y="781439"/>
            <a:ext cx="7631890" cy="50383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21498D-B90E-5C61-CFDE-850982F7876E}"/>
              </a:ext>
            </a:extLst>
          </p:cNvPr>
          <p:cNvSpPr txBox="1"/>
          <p:nvPr/>
        </p:nvSpPr>
        <p:spPr>
          <a:xfrm>
            <a:off x="0" y="6313714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Naoum EE, et al. Acute fatty liver of pregnancy: pathophysiology, anesthetic implications, and obstetrical management. Anesthesiology. 2019;130:446–461.</a:t>
            </a:r>
          </a:p>
        </p:txBody>
      </p:sp>
    </p:spTree>
    <p:extLst>
      <p:ext uri="{BB962C8B-B14F-4D97-AF65-F5344CB8AC3E}">
        <p14:creationId xmlns:p14="http://schemas.microsoft.com/office/powerpoint/2010/main" val="604986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E26AF-C182-1EC0-FF07-EFBAC351D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b="1" i="1" u="sng" dirty="0">
                <a:solidFill>
                  <a:srgbClr val="FF0000"/>
                </a:solidFill>
              </a:rPr>
              <a:t>Pathophysiology</a:t>
            </a:r>
            <a:r>
              <a:rPr lang="en-US" sz="3600" i="1" u="sng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i="1" u="sng" dirty="0">
                <a:solidFill>
                  <a:srgbClr val="0070C0"/>
                </a:solidFill>
              </a:rPr>
              <a:t>Deficiency of (LCHAD) = long-chain 3-hydroxyacyl-CoA dehydrogenase</a:t>
            </a:r>
          </a:p>
          <a:p>
            <a:endParaRPr lang="en-US" b="1" i="1" u="sng" dirty="0">
              <a:solidFill>
                <a:srgbClr val="0070C0"/>
              </a:solidFill>
            </a:endParaRPr>
          </a:p>
          <a:p>
            <a:pPr algn="ctr"/>
            <a:endParaRPr lang="en-US" b="1" i="1" u="sng" dirty="0"/>
          </a:p>
          <a:p>
            <a:endParaRPr lang="en-US" i="1" dirty="0"/>
          </a:p>
          <a:p>
            <a:endParaRPr lang="en-US" b="1" i="1" dirty="0"/>
          </a:p>
          <a:p>
            <a:endParaRPr lang="en-US" b="1" i="1" dirty="0"/>
          </a:p>
          <a:p>
            <a:r>
              <a:rPr lang="en-US" b="1" i="1" dirty="0"/>
              <a:t>MICROVESICULAR STEATOSIS = Multiple tiny lipid droplets within hepatocytes</a:t>
            </a:r>
            <a:r>
              <a:rPr lang="en-US" i="1" dirty="0"/>
              <a:t>, rather than one large fat vacuole.</a:t>
            </a:r>
          </a:p>
          <a:p>
            <a:endParaRPr lang="en-US" i="1" dirty="0"/>
          </a:p>
          <a:p>
            <a:r>
              <a:rPr lang="en-US" b="1" i="1" dirty="0"/>
              <a:t>The important point is that this is primarily a </a:t>
            </a:r>
            <a:r>
              <a:rPr lang="en-US" b="1" i="1" dirty="0">
                <a:solidFill>
                  <a:srgbClr val="0070C0"/>
                </a:solidFill>
              </a:rPr>
              <a:t>mitochondrial/metabolic injury</a:t>
            </a:r>
            <a:r>
              <a:rPr lang="en-US" b="1" i="1" dirty="0"/>
              <a:t>, rather than simply "fat deposition in the liver.“ This differs from typical macrovesicular steatosis seen in MASLD.</a:t>
            </a:r>
          </a:p>
          <a:p>
            <a:endParaRPr lang="en-US" b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C5701D3-96DD-0830-F790-E9E7A51326E4}"/>
              </a:ext>
            </a:extLst>
          </p:cNvPr>
          <p:cNvSpPr/>
          <p:nvPr/>
        </p:nvSpPr>
        <p:spPr>
          <a:xfrm>
            <a:off x="174171" y="2057401"/>
            <a:ext cx="11517086" cy="128451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“LCHAD and other fatty-acid oxidation defects are implicated in a subset of cases; the overall pathogenesis remains incompletely understood.”</a:t>
            </a:r>
          </a:p>
        </p:txBody>
      </p:sp>
    </p:spTree>
    <p:extLst>
      <p:ext uri="{BB962C8B-B14F-4D97-AF65-F5344CB8AC3E}">
        <p14:creationId xmlns:p14="http://schemas.microsoft.com/office/powerpoint/2010/main" val="3053738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16C628-B32B-625A-E2E0-FC6625226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857" y="0"/>
            <a:ext cx="6749143" cy="6857999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2F87A1D-E78E-377B-9D6F-4E7F3D77EDC0}"/>
              </a:ext>
            </a:extLst>
          </p:cNvPr>
          <p:cNvSpPr/>
          <p:nvPr/>
        </p:nvSpPr>
        <p:spPr>
          <a:xfrm>
            <a:off x="206830" y="468085"/>
            <a:ext cx="5105398" cy="559525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MICROVESICULAR STEATOSIS in (AFLP) </a:t>
            </a:r>
          </a:p>
        </p:txBody>
      </p:sp>
    </p:spTree>
    <p:extLst>
      <p:ext uri="{BB962C8B-B14F-4D97-AF65-F5344CB8AC3E}">
        <p14:creationId xmlns:p14="http://schemas.microsoft.com/office/powerpoint/2010/main" val="22956323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E547B5-89CF-4EC0-96DE-25771AED0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0B8CEB-8279-4E5E-A0CE-1FC9F7173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782" y="0"/>
            <a:ext cx="7421217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7AF1A-11F5-9B6E-F65B-485EC3DA9E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544" r="9369" b="-1"/>
          <a:stretch>
            <a:fillRect/>
          </a:stretch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2AD0E-C0B4-CF4F-4871-F6E8EF970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086" y="326571"/>
            <a:ext cx="5627893" cy="6433458"/>
          </a:xfrm>
        </p:spPr>
        <p:txBody>
          <a:bodyPr>
            <a:normAutofit lnSpcReduction="10000"/>
          </a:bodyPr>
          <a:lstStyle/>
          <a:p>
            <a:endParaRPr lang="en-US" sz="2400" i="1" dirty="0"/>
          </a:p>
          <a:p>
            <a:pPr marL="0" indent="0">
              <a:buNone/>
            </a:pPr>
            <a:r>
              <a:rPr lang="en-US" b="1" i="1" u="sng" dirty="0">
                <a:solidFill>
                  <a:srgbClr val="FF0000"/>
                </a:solidFill>
              </a:rPr>
              <a:t>Can we raise suspicion with some risk factors?? </a:t>
            </a:r>
          </a:p>
          <a:p>
            <a:endParaRPr lang="en-US" sz="2400" i="1" dirty="0"/>
          </a:p>
          <a:p>
            <a:r>
              <a:rPr lang="en-US" sz="2400" b="1" i="1" dirty="0"/>
              <a:t>Extremes of maternal age</a:t>
            </a:r>
          </a:p>
          <a:p>
            <a:endParaRPr lang="en-US" sz="2400" b="1" i="1" dirty="0"/>
          </a:p>
          <a:p>
            <a:r>
              <a:rPr lang="en-US" sz="2400" b="1" i="1" dirty="0"/>
              <a:t>Low maternal BMI</a:t>
            </a:r>
          </a:p>
          <a:p>
            <a:endParaRPr lang="en-US" sz="2400" b="1" i="1" dirty="0"/>
          </a:p>
          <a:p>
            <a:r>
              <a:rPr lang="en-US" sz="2400" b="1" i="1" dirty="0"/>
              <a:t>Pregnancy-induced hypertension</a:t>
            </a:r>
          </a:p>
          <a:p>
            <a:endParaRPr lang="en-US" sz="2400" b="1" i="1" dirty="0"/>
          </a:p>
          <a:p>
            <a:r>
              <a:rPr lang="en-US" sz="2400" b="1" i="1" dirty="0"/>
              <a:t>Multifetal pregnancy</a:t>
            </a:r>
          </a:p>
          <a:p>
            <a:endParaRPr lang="en-US" sz="2400" b="1" i="1" dirty="0"/>
          </a:p>
          <a:p>
            <a:r>
              <a:rPr lang="en-US" sz="2400" b="1" i="1" dirty="0"/>
              <a:t>Fetal growth restriction (FGR)</a:t>
            </a:r>
          </a:p>
          <a:p>
            <a:endParaRPr lang="en-US" sz="2400" b="1" i="1" dirty="0"/>
          </a:p>
          <a:p>
            <a:r>
              <a:rPr lang="en-US" sz="2400" b="1" i="1" dirty="0"/>
              <a:t>Male fetus</a:t>
            </a:r>
          </a:p>
        </p:txBody>
      </p:sp>
    </p:spTree>
    <p:extLst>
      <p:ext uri="{BB962C8B-B14F-4D97-AF65-F5344CB8AC3E}">
        <p14:creationId xmlns:p14="http://schemas.microsoft.com/office/powerpoint/2010/main" val="104917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7F142-58A3-30B1-5D38-D69FBEDD7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sz="3200" b="1" i="1" u="sng" dirty="0">
                <a:solidFill>
                  <a:srgbClr val="FF0000"/>
                </a:solidFill>
              </a:rPr>
              <a:t>How to diagnose AFLP ??</a:t>
            </a:r>
          </a:p>
          <a:p>
            <a:endParaRPr lang="en-US" b="1" i="1" u="sng" dirty="0"/>
          </a:p>
          <a:p>
            <a:endParaRPr lang="en-US" b="1" i="1" u="sng" dirty="0"/>
          </a:p>
          <a:p>
            <a:pPr algn="ctr"/>
            <a:endParaRPr lang="en-US" i="1" dirty="0"/>
          </a:p>
          <a:p>
            <a:pPr algn="ctr"/>
            <a:endParaRPr lang="en-US" i="1" dirty="0"/>
          </a:p>
          <a:p>
            <a:pPr algn="ctr"/>
            <a:r>
              <a:rPr lang="en-US" b="1" i="1" dirty="0"/>
              <a:t>The main validated clinical tool is the </a:t>
            </a:r>
            <a:r>
              <a:rPr lang="en-US" b="1" i="1" u="sng" dirty="0">
                <a:solidFill>
                  <a:srgbClr val="0070C0"/>
                </a:solidFill>
              </a:rPr>
              <a:t>Swansea criteria</a:t>
            </a:r>
            <a:endParaRPr lang="en-US" i="1" u="sng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b="1" i="1" u="sng" dirty="0">
                <a:solidFill>
                  <a:srgbClr val="0070C0"/>
                </a:solidFill>
              </a:rPr>
              <a:t>≥6 criteria + exclusion of another diagnosis→ diagnosis of AFLP</a:t>
            </a:r>
          </a:p>
          <a:p>
            <a:pPr algn="ctr"/>
            <a:endParaRPr lang="en-US" b="1" i="1" dirty="0">
              <a:solidFill>
                <a:srgbClr val="7030A0"/>
              </a:solidFill>
            </a:endParaRPr>
          </a:p>
          <a:p>
            <a:r>
              <a:rPr lang="en-US" b="1" i="1" u="sng" dirty="0">
                <a:solidFill>
                  <a:srgbClr val="7030A0"/>
                </a:solidFill>
              </a:rPr>
              <a:t>Liver biopsy is NOT required because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i="1" dirty="0"/>
              <a:t>The diagnosis can usually be made clinically.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i="1" dirty="0"/>
              <a:t>The patient may have severe coagulopathy.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i="1" dirty="0"/>
              <a:t>Performing an invasive procedure in an unstable pregnant woman is undesirable.</a:t>
            </a:r>
          </a:p>
          <a:p>
            <a:pPr algn="ctr"/>
            <a:endParaRPr lang="en-US" i="1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731EAD6-F52C-65D6-08E2-EF1D15B40300}"/>
              </a:ext>
            </a:extLst>
          </p:cNvPr>
          <p:cNvSpPr/>
          <p:nvPr/>
        </p:nvSpPr>
        <p:spPr>
          <a:xfrm>
            <a:off x="892628" y="685800"/>
            <a:ext cx="10406743" cy="7184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AFLP has no single diagnostic test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C15E319-8BBA-6501-CA26-1A1277F52A7D}"/>
              </a:ext>
            </a:extLst>
          </p:cNvPr>
          <p:cNvSpPr/>
          <p:nvPr/>
        </p:nvSpPr>
        <p:spPr>
          <a:xfrm>
            <a:off x="892628" y="1654629"/>
            <a:ext cx="10406743" cy="88174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Diagnosis is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clinical + biochemical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supported by imaging, and after </a:t>
            </a: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excluding alternative diagnoses</a:t>
            </a:r>
            <a:r>
              <a:rPr kumimoji="0" 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4595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B66A76-0A1B-A96C-1D38-6A705BE51E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80457" y="669471"/>
            <a:ext cx="8719458" cy="551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00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C5CB68-BB3C-75A6-AC8A-DAF7C91DE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886747"/>
            <a:ext cx="12192000" cy="508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111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ACD32C-06EE-FD53-7928-CB8450481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858000"/>
          </a:xfrm>
        </p:spPr>
        <p:txBody>
          <a:bodyPr/>
          <a:lstStyle/>
          <a:p>
            <a:pPr marL="0" indent="0">
              <a:buNone/>
            </a:pPr>
            <a:r>
              <a:rPr lang="en-US" sz="3600" b="1" i="1" u="sng" dirty="0">
                <a:solidFill>
                  <a:srgbClr val="FF0000"/>
                </a:solidFill>
              </a:rPr>
              <a:t>What is the management strategy ??</a:t>
            </a:r>
          </a:p>
          <a:p>
            <a:endParaRPr lang="en-US" i="1" dirty="0"/>
          </a:p>
          <a:p>
            <a:pPr marL="514350" indent="-514350" algn="ctr">
              <a:buFont typeface="+mj-lt"/>
              <a:buAutoNum type="arabicPeriod"/>
            </a:pPr>
            <a:r>
              <a:rPr lang="en-US" b="1" i="1" dirty="0">
                <a:solidFill>
                  <a:srgbClr val="0070C0"/>
                </a:solidFill>
              </a:rPr>
              <a:t> Immediate admission + Multidisciplinary management</a:t>
            </a:r>
          </a:p>
          <a:p>
            <a:pPr marL="0" indent="0">
              <a:buNone/>
            </a:pPr>
            <a:endParaRPr lang="en-US" b="1" i="1" dirty="0"/>
          </a:p>
          <a:p>
            <a:pPr algn="ctr"/>
            <a:r>
              <a:rPr lang="en-US" b="1" i="1" dirty="0"/>
              <a:t>Admit to hospital urgently</a:t>
            </a:r>
            <a:r>
              <a:rPr lang="en-US" i="1" dirty="0"/>
              <a:t>, preferably a center with:</a:t>
            </a:r>
          </a:p>
          <a:p>
            <a:pPr lvl="0" algn="ctr"/>
            <a:r>
              <a:rPr lang="en-US" i="1" dirty="0"/>
              <a:t>Maternal–fetal medicine/obstetrics </a:t>
            </a:r>
          </a:p>
          <a:p>
            <a:pPr lvl="0" algn="ctr"/>
            <a:r>
              <a:rPr lang="en-US" i="1" dirty="0"/>
              <a:t>Hepatology </a:t>
            </a:r>
          </a:p>
          <a:p>
            <a:pPr lvl="0" algn="ctr"/>
            <a:r>
              <a:rPr lang="en-US" i="1" dirty="0"/>
              <a:t>Anesthesia/critical care </a:t>
            </a:r>
          </a:p>
          <a:p>
            <a:pPr lvl="0" algn="ctr"/>
            <a:r>
              <a:rPr lang="en-US" i="1" dirty="0"/>
              <a:t>Neonatology </a:t>
            </a:r>
          </a:p>
          <a:p>
            <a:pPr lvl="0" algn="ctr"/>
            <a:r>
              <a:rPr lang="en-US" i="1" dirty="0"/>
              <a:t>Liver-transplant access if severe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1313914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0C42C-2B22-3390-0348-6C584F913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u="sng" dirty="0">
                <a:solidFill>
                  <a:srgbClr val="FF0000"/>
                </a:solidFill>
              </a:rPr>
              <a:t>&amp; Assess repeatedly</a:t>
            </a:r>
          </a:p>
          <a:p>
            <a:r>
              <a:rPr lang="en-US" i="1" dirty="0"/>
              <a:t>Vital signs and urine output  </a:t>
            </a:r>
          </a:p>
          <a:p>
            <a:r>
              <a:rPr lang="en-US" i="1" dirty="0"/>
              <a:t>Mental status/encephalopathy </a:t>
            </a:r>
          </a:p>
          <a:p>
            <a:r>
              <a:rPr lang="en-US" i="1" dirty="0"/>
              <a:t>Glucose level</a:t>
            </a:r>
          </a:p>
          <a:p>
            <a:r>
              <a:rPr lang="en-US" i="1" dirty="0"/>
              <a:t>CBC/platelets </a:t>
            </a:r>
          </a:p>
          <a:p>
            <a:r>
              <a:rPr lang="en-US" i="1" dirty="0"/>
              <a:t>PT/INR, aPTT, fibrinogen </a:t>
            </a:r>
          </a:p>
          <a:p>
            <a:r>
              <a:rPr lang="en-US" i="1" dirty="0"/>
              <a:t>AST/ALT, bilirubin, ALP/GGT </a:t>
            </a:r>
          </a:p>
          <a:p>
            <a:r>
              <a:rPr lang="en-US" i="1" dirty="0"/>
              <a:t>Creatinine/urea </a:t>
            </a:r>
          </a:p>
          <a:p>
            <a:r>
              <a:rPr lang="en-US" i="1" dirty="0"/>
              <a:t>Electrolytes </a:t>
            </a:r>
          </a:p>
          <a:p>
            <a:r>
              <a:rPr lang="en-US" i="1" dirty="0"/>
              <a:t>Blood gas/lactate </a:t>
            </a:r>
          </a:p>
          <a:p>
            <a:r>
              <a:rPr lang="en-US" i="1" dirty="0"/>
              <a:t>Ammonia </a:t>
            </a:r>
          </a:p>
          <a:p>
            <a:r>
              <a:rPr lang="en-US" i="1" dirty="0"/>
              <a:t>Blood cultures if infection suspected </a:t>
            </a:r>
          </a:p>
          <a:p>
            <a:r>
              <a:rPr lang="en-US" i="1" dirty="0"/>
              <a:t>LDH ± uric acid </a:t>
            </a:r>
          </a:p>
          <a:p>
            <a:pPr marL="0" indent="0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16368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3D719-4B9A-8FDB-6D16-C8912F23C9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770914"/>
          </a:xfrm>
        </p:spPr>
        <p:txBody>
          <a:bodyPr/>
          <a:lstStyle/>
          <a:p>
            <a:pPr marL="0" indent="0" algn="ctr">
              <a:buNone/>
            </a:pPr>
            <a:endParaRPr lang="en-US" b="1" i="1" dirty="0"/>
          </a:p>
          <a:p>
            <a:pPr marL="0" indent="0" algn="ctr">
              <a:buNone/>
            </a:pPr>
            <a:r>
              <a:rPr lang="en-US" b="1" i="1" dirty="0">
                <a:solidFill>
                  <a:srgbClr val="0070C0"/>
                </a:solidFill>
              </a:rPr>
              <a:t>2. Decide whether ICU/Level 2–3 care is required</a:t>
            </a:r>
          </a:p>
          <a:p>
            <a:endParaRPr lang="en-US" i="1" dirty="0"/>
          </a:p>
          <a:p>
            <a:pPr marL="0" indent="0" algn="ctr">
              <a:buNone/>
            </a:pPr>
            <a:r>
              <a:rPr lang="en-US" i="1" dirty="0"/>
              <a:t>EASL specifically identifies the following as markers for </a:t>
            </a:r>
            <a:r>
              <a:rPr lang="en-US" b="1" i="1" u="sng" dirty="0"/>
              <a:t>higher-level/ICU care</a:t>
            </a:r>
            <a:r>
              <a:rPr lang="en-US" i="1" dirty="0"/>
              <a:t>:</a:t>
            </a:r>
          </a:p>
          <a:p>
            <a:pPr algn="ctr"/>
            <a:endParaRPr lang="en-US" i="1" dirty="0"/>
          </a:p>
          <a:p>
            <a:pPr marL="514350" lvl="0" indent="-514350" algn="ctr">
              <a:buFont typeface="+mj-lt"/>
              <a:buAutoNum type="arabicPeriod"/>
            </a:pPr>
            <a:r>
              <a:rPr lang="en-US" b="1" i="1" dirty="0"/>
              <a:t>Encephalopathy</a:t>
            </a:r>
            <a:r>
              <a:rPr lang="en-US" i="1" dirty="0"/>
              <a:t> </a:t>
            </a:r>
          </a:p>
          <a:p>
            <a:pPr marL="514350" lvl="0" indent="-514350" algn="ctr">
              <a:buFont typeface="+mj-lt"/>
              <a:buAutoNum type="arabicPeriod"/>
            </a:pPr>
            <a:r>
              <a:rPr lang="en-US" b="1" i="1" dirty="0"/>
              <a:t>Lactate &gt;2.8 mg/dL</a:t>
            </a:r>
            <a:r>
              <a:rPr lang="en-US" i="1" dirty="0"/>
              <a:t> </a:t>
            </a:r>
          </a:p>
          <a:p>
            <a:pPr marL="514350" lvl="0" indent="-514350" algn="ctr">
              <a:buFont typeface="+mj-lt"/>
              <a:buAutoNum type="arabicPeriod"/>
            </a:pPr>
            <a:r>
              <a:rPr lang="en-US" b="1" i="1" dirty="0"/>
              <a:t>MELD ≥30</a:t>
            </a:r>
            <a:r>
              <a:rPr lang="en-US" i="1" dirty="0"/>
              <a:t> </a:t>
            </a:r>
          </a:p>
          <a:p>
            <a:pPr marL="514350" lvl="0" indent="-514350" algn="ctr">
              <a:buFont typeface="+mj-lt"/>
              <a:buAutoNum type="arabicPeriod"/>
            </a:pPr>
            <a:r>
              <a:rPr lang="en-US" b="1" i="1" dirty="0"/>
              <a:t>&gt;7 Swansea criteria</a:t>
            </a:r>
            <a:endParaRPr lang="en-US" i="1" dirty="0"/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854327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DB1EA-A677-5474-4277-5F89C4904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ctr">
              <a:buNone/>
            </a:pPr>
            <a:endParaRPr lang="en-US" b="1" i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b="1" i="1" dirty="0">
                <a:solidFill>
                  <a:srgbClr val="0070C0"/>
                </a:solidFill>
              </a:rPr>
              <a:t>3. Correct the metabolic abnormalities </a:t>
            </a:r>
            <a:r>
              <a:rPr lang="en-US" b="1" i="1" u="sng" dirty="0">
                <a:solidFill>
                  <a:srgbClr val="0070C0"/>
                </a:solidFill>
              </a:rPr>
              <a:t>before delivery</a:t>
            </a:r>
          </a:p>
          <a:p>
            <a:pPr marL="0" lvl="0" indent="0">
              <a:buNone/>
            </a:pPr>
            <a:r>
              <a:rPr lang="en-US" b="1" i="1" u="sng" dirty="0"/>
              <a:t>A. Hypoglycemia:</a:t>
            </a:r>
          </a:p>
          <a:p>
            <a:pPr lvl="0" algn="ctr"/>
            <a:r>
              <a:rPr lang="en-US" i="1" dirty="0"/>
              <a:t>Frequent glucose monitoring </a:t>
            </a:r>
          </a:p>
          <a:p>
            <a:pPr lvl="0" algn="ctr"/>
            <a:r>
              <a:rPr lang="en-US" i="1" dirty="0"/>
              <a:t>Continuous dextrose infusion may be required </a:t>
            </a:r>
          </a:p>
          <a:p>
            <a:pPr lvl="0" algn="ctr"/>
            <a:r>
              <a:rPr lang="en-US" i="1" dirty="0"/>
              <a:t>Avoid prolonged fasting</a:t>
            </a:r>
          </a:p>
          <a:p>
            <a:pPr marL="0" indent="0">
              <a:buNone/>
            </a:pPr>
            <a:r>
              <a:rPr lang="en-US" i="1" dirty="0"/>
              <a:t>B. </a:t>
            </a:r>
            <a:r>
              <a:rPr lang="en-US" b="1" i="1" u="sng" dirty="0"/>
              <a:t>Coagulopathy: </a:t>
            </a:r>
            <a:r>
              <a:rPr lang="en-US" i="1" dirty="0"/>
              <a:t>Assess</a:t>
            </a:r>
          </a:p>
          <a:p>
            <a:pPr marL="0" lvl="0" indent="0">
              <a:buNone/>
            </a:pPr>
            <a:endParaRPr lang="en-US" b="1" i="1" u="sng" dirty="0"/>
          </a:p>
          <a:p>
            <a:pPr lvl="0" algn="ctr"/>
            <a:r>
              <a:rPr lang="en-US" i="1" dirty="0"/>
              <a:t>INR/PT </a:t>
            </a:r>
          </a:p>
          <a:p>
            <a:pPr lvl="0" algn="ctr"/>
            <a:r>
              <a:rPr lang="en-US" i="1" dirty="0"/>
              <a:t>aPTT </a:t>
            </a:r>
          </a:p>
          <a:p>
            <a:pPr lvl="0" algn="ctr"/>
            <a:r>
              <a:rPr lang="en-US" i="1" dirty="0"/>
              <a:t>Fibrinogen </a:t>
            </a:r>
          </a:p>
          <a:p>
            <a:pPr lvl="0" algn="ctr"/>
            <a:r>
              <a:rPr lang="en-US" i="1" dirty="0"/>
              <a:t>Platelets </a:t>
            </a:r>
          </a:p>
          <a:p>
            <a:pPr lvl="0" algn="ctr"/>
            <a:r>
              <a:rPr lang="en-US" i="1" dirty="0"/>
              <a:t>Clinical bleeding</a:t>
            </a:r>
          </a:p>
          <a:p>
            <a:pPr marL="0" lvl="0" indent="0" algn="ctr">
              <a:buNone/>
            </a:pPr>
            <a:endParaRPr lang="en-US" b="1" i="1" u="sng" dirty="0"/>
          </a:p>
          <a:p>
            <a:pPr marL="514350" indent="-514350">
              <a:buFont typeface="+mj-lt"/>
              <a:buAutoNum type="arabicPeriod"/>
            </a:pP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1973229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C42007-7199-C043-D8E0-0E396DF6B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b="1" dirty="0"/>
              <a:t>To facilitate safe delivery and invasive procedures</a:t>
            </a:r>
            <a:r>
              <a:rPr lang="en-US" dirty="0"/>
              <a:t> using appropriate blood products </a:t>
            </a:r>
            <a:r>
              <a:rPr lang="en-US" b="1" dirty="0"/>
              <a:t>according to the coagulation profile and local protocol</a:t>
            </a:r>
            <a:r>
              <a:rPr lang="en-US" dirty="0"/>
              <a:t>:</a:t>
            </a:r>
          </a:p>
          <a:p>
            <a:pPr lvl="0" algn="ctr"/>
            <a:r>
              <a:rPr lang="en-US" dirty="0"/>
              <a:t>FFP </a:t>
            </a:r>
          </a:p>
          <a:p>
            <a:pPr lvl="0" algn="ctr"/>
            <a:r>
              <a:rPr lang="en-US" dirty="0"/>
              <a:t>Cryoprecipitate/fibrinogen replacement </a:t>
            </a:r>
          </a:p>
          <a:p>
            <a:pPr lvl="0" algn="ctr"/>
            <a:r>
              <a:rPr lang="en-US" dirty="0"/>
              <a:t>Platelets </a:t>
            </a:r>
          </a:p>
          <a:p>
            <a:pPr lvl="0" algn="ctr"/>
            <a:r>
              <a:rPr lang="en-US" dirty="0"/>
              <a:t>Packed RBCs when indicated</a:t>
            </a:r>
          </a:p>
          <a:p>
            <a:pPr algn="ctr"/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EF06494-35EB-34B8-A592-148898634AB0}"/>
              </a:ext>
            </a:extLst>
          </p:cNvPr>
          <p:cNvSpPr/>
          <p:nvPr/>
        </p:nvSpPr>
        <p:spPr>
          <a:xfrm>
            <a:off x="751114" y="544287"/>
            <a:ext cx="10689771" cy="130628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aim is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not simply to normalize the INR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but to achieve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adequate hemostasis for delivery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/procedures</a:t>
            </a:r>
          </a:p>
        </p:txBody>
      </p:sp>
    </p:spTree>
    <p:extLst>
      <p:ext uri="{BB962C8B-B14F-4D97-AF65-F5344CB8AC3E}">
        <p14:creationId xmlns:p14="http://schemas.microsoft.com/office/powerpoint/2010/main" val="13974968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E592A5-1637-E344-7587-5752A23F6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</a:rPr>
              <a:t>4. Fluid/electrolyte and renal management:</a:t>
            </a:r>
          </a:p>
          <a:p>
            <a:pPr marL="0" indent="0">
              <a:buNone/>
            </a:pPr>
            <a:endParaRPr lang="en-US" b="1" dirty="0"/>
          </a:p>
          <a:p>
            <a:pPr lvl="0" algn="ctr"/>
            <a:r>
              <a:rPr lang="en-US" dirty="0"/>
              <a:t>Careful IV fluid management </a:t>
            </a:r>
          </a:p>
          <a:p>
            <a:pPr lvl="0" algn="ctr"/>
            <a:r>
              <a:rPr lang="en-US" dirty="0"/>
              <a:t>Correct electrolyte abnormalities </a:t>
            </a:r>
          </a:p>
          <a:p>
            <a:pPr lvl="0" algn="ctr"/>
            <a:r>
              <a:rPr lang="en-US" dirty="0"/>
              <a:t>Strict fluid balance </a:t>
            </a:r>
          </a:p>
          <a:p>
            <a:pPr lvl="0" algn="ctr"/>
            <a:r>
              <a:rPr lang="en-US" dirty="0"/>
              <a:t>Urine output monitoring </a:t>
            </a:r>
          </a:p>
          <a:p>
            <a:pPr lvl="0" algn="ctr"/>
            <a:r>
              <a:rPr lang="en-US" dirty="0"/>
              <a:t>Avoid nephrotoxic drugs </a:t>
            </a:r>
          </a:p>
          <a:p>
            <a:pPr lvl="0" algn="ctr"/>
            <a:r>
              <a:rPr lang="en-US" dirty="0"/>
              <a:t>Treat AKI according to standard critical-care principles</a:t>
            </a:r>
          </a:p>
          <a:p>
            <a:pPr marL="0" indent="0" algn="ctr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894382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B7267-F224-D22B-F4D5-485A5B8E0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0070C0"/>
                </a:solidFill>
              </a:rPr>
              <a:t>5</a:t>
            </a:r>
            <a:r>
              <a:rPr lang="en-US" dirty="0">
                <a:solidFill>
                  <a:srgbClr val="0070C0"/>
                </a:solidFill>
              </a:rPr>
              <a:t>. </a:t>
            </a:r>
            <a:r>
              <a:rPr lang="en-US" b="1" dirty="0">
                <a:solidFill>
                  <a:srgbClr val="0070C0"/>
                </a:solidFill>
              </a:rPr>
              <a:t>EXPEDITED DELIVERY (definitive treatment)</a:t>
            </a:r>
          </a:p>
          <a:p>
            <a:pPr marL="0" indent="0">
              <a:buNone/>
            </a:pPr>
            <a:endParaRPr lang="en-US" b="1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lvl="0" algn="ctr"/>
            <a:endParaRPr lang="en-US" dirty="0"/>
          </a:p>
          <a:p>
            <a:pPr lvl="0" algn="ctr"/>
            <a:endParaRPr lang="en-US" dirty="0"/>
          </a:p>
          <a:p>
            <a:pPr lvl="0"/>
            <a:r>
              <a:rPr lang="en-US" dirty="0"/>
              <a:t>Complete normalization of ALT/AST </a:t>
            </a:r>
          </a:p>
          <a:p>
            <a:pPr lvl="0"/>
            <a:r>
              <a:rPr lang="en-US" dirty="0"/>
              <a:t>Normal bilirubin </a:t>
            </a:r>
          </a:p>
          <a:p>
            <a:pPr lvl="0"/>
            <a:r>
              <a:rPr lang="en-US" dirty="0"/>
              <a:t>Resolution of jaundice </a:t>
            </a:r>
          </a:p>
          <a:p>
            <a:pPr lvl="0"/>
            <a:r>
              <a:rPr lang="en-US" dirty="0"/>
              <a:t>Normal INR if this can be corrected sufficiently for delivery </a:t>
            </a:r>
          </a:p>
          <a:p>
            <a:pPr lvl="0"/>
            <a:r>
              <a:rPr lang="en-US" dirty="0"/>
              <a:t>Spontaneous labor </a:t>
            </a:r>
          </a:p>
          <a:p>
            <a:pPr lvl="0"/>
            <a:r>
              <a:rPr lang="en-US" dirty="0"/>
              <a:t>Fetal maturity when maternal deterioration is occurring</a:t>
            </a:r>
          </a:p>
          <a:p>
            <a:pPr algn="ctr"/>
            <a:endParaRPr lang="en-US" b="1" u="sng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6BAD1AC-75B6-B2CF-614B-6A79FE789EC0}"/>
              </a:ext>
            </a:extLst>
          </p:cNvPr>
          <p:cNvSpPr/>
          <p:nvPr/>
        </p:nvSpPr>
        <p:spPr>
          <a:xfrm>
            <a:off x="511629" y="1251857"/>
            <a:ext cx="11190514" cy="96882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Delivery is the only definitive treatment for AFLP.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4504557-CCB1-8C8C-CED2-8F989675E24C}"/>
              </a:ext>
            </a:extLst>
          </p:cNvPr>
          <p:cNvSpPr/>
          <p:nvPr/>
        </p:nvSpPr>
        <p:spPr>
          <a:xfrm>
            <a:off x="272143" y="2514600"/>
            <a:ext cx="4648200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Do NOT wait for:</a:t>
            </a:r>
            <a:endParaRPr kumimoji="0" lang="en-US" sz="2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5186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B373B-5BF1-8BF7-5D8B-4913FE22F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Route of delivery:</a:t>
            </a:r>
          </a:p>
          <a:p>
            <a:endParaRPr lang="en-US" b="1" u="sng" dirty="0">
              <a:solidFill>
                <a:srgbClr val="FF0000"/>
              </a:solidFill>
            </a:endParaRPr>
          </a:p>
          <a:p>
            <a:endParaRPr lang="en-US" b="1" u="sng" dirty="0">
              <a:solidFill>
                <a:srgbClr val="FF0000"/>
              </a:solidFill>
            </a:endParaRPr>
          </a:p>
          <a:p>
            <a:pPr algn="ctr"/>
            <a:r>
              <a:rPr lang="en-US" b="1" u="sng" dirty="0">
                <a:solidFill>
                  <a:srgbClr val="0070C0"/>
                </a:solidFill>
              </a:rPr>
              <a:t>Vaginal delivery can be considered when:</a:t>
            </a:r>
          </a:p>
          <a:p>
            <a:pPr lvl="0"/>
            <a:r>
              <a:rPr lang="en-US" dirty="0"/>
              <a:t>Mother is stable after correction </a:t>
            </a:r>
          </a:p>
          <a:p>
            <a:pPr lvl="0"/>
            <a:r>
              <a:rPr lang="en-US" dirty="0"/>
              <a:t>Fetus is stable </a:t>
            </a:r>
          </a:p>
          <a:p>
            <a:pPr lvl="0"/>
            <a:r>
              <a:rPr lang="en-US" dirty="0"/>
              <a:t>Vaginal delivery is expected to be reasonably rapid </a:t>
            </a:r>
          </a:p>
          <a:p>
            <a:pPr lvl="0"/>
            <a:r>
              <a:rPr lang="en-US" dirty="0"/>
              <a:t>There is no obstetric contraindication</a:t>
            </a:r>
          </a:p>
          <a:p>
            <a:pPr algn="ctr"/>
            <a:r>
              <a:rPr lang="en-US" b="1" u="sng" dirty="0">
                <a:solidFill>
                  <a:srgbClr val="0070C0"/>
                </a:solidFill>
              </a:rPr>
              <a:t>Caesarean delivery may be preferred when:</a:t>
            </a:r>
          </a:p>
          <a:p>
            <a:pPr lvl="0"/>
            <a:r>
              <a:rPr lang="en-US" dirty="0"/>
              <a:t>Maternal deterioration is rapid </a:t>
            </a:r>
          </a:p>
          <a:p>
            <a:pPr lvl="0"/>
            <a:r>
              <a:rPr lang="en-US" dirty="0"/>
              <a:t>Fetal distress </a:t>
            </a:r>
          </a:p>
          <a:p>
            <a:pPr lvl="0"/>
            <a:r>
              <a:rPr lang="en-US" dirty="0"/>
              <a:t>Obstetric indication </a:t>
            </a:r>
          </a:p>
          <a:p>
            <a:pPr lvl="0"/>
            <a:r>
              <a:rPr lang="en-US" dirty="0"/>
              <a:t>Vaginal delivery is unlikely to be sufficiently rapid </a:t>
            </a:r>
          </a:p>
          <a:p>
            <a:pPr lvl="0"/>
            <a:r>
              <a:rPr lang="en-US" dirty="0"/>
              <a:t>Severe AFLP makes urgent delivery necessary</a:t>
            </a:r>
          </a:p>
          <a:p>
            <a:pPr algn="ctr"/>
            <a:endParaRPr lang="en-US" b="1" u="sng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C956800-EDFC-7D06-26C3-8DC54AD329BF}"/>
              </a:ext>
            </a:extLst>
          </p:cNvPr>
          <p:cNvSpPr/>
          <p:nvPr/>
        </p:nvSpPr>
        <p:spPr>
          <a:xfrm>
            <a:off x="310243" y="413657"/>
            <a:ext cx="11571514" cy="96882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route should be individualized by the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Obstetric + Hepatology + Anesthesia MDT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94356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2215A-368E-3537-3880-B05F72C52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r>
              <a:rPr lang="en-US" sz="3200" b="1" u="sng" dirty="0">
                <a:solidFill>
                  <a:srgbClr val="FF0000"/>
                </a:solidFill>
              </a:rPr>
              <a:t>Management after delivery:</a:t>
            </a:r>
          </a:p>
          <a:p>
            <a:endParaRPr lang="en-US" b="1" u="sng" dirty="0">
              <a:solidFill>
                <a:srgbClr val="FF0000"/>
              </a:solidFill>
            </a:endParaRPr>
          </a:p>
          <a:p>
            <a:endParaRPr lang="en-US" b="1" u="sng" dirty="0">
              <a:solidFill>
                <a:srgbClr val="FF0000"/>
              </a:solidFill>
            </a:endParaRPr>
          </a:p>
          <a:p>
            <a:endParaRPr lang="en-US" b="1" u="sng" dirty="0">
              <a:solidFill>
                <a:srgbClr val="FF0000"/>
              </a:solidFill>
            </a:endParaRPr>
          </a:p>
          <a:p>
            <a:endParaRPr lang="en-US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b="1" u="sng" dirty="0">
              <a:solidFill>
                <a:srgbClr val="FF0000"/>
              </a:solidFill>
            </a:endParaRPr>
          </a:p>
          <a:p>
            <a:r>
              <a:rPr lang="en-US" b="1" u="sng" dirty="0">
                <a:solidFill>
                  <a:srgbClr val="0070C0"/>
                </a:solidFill>
              </a:rPr>
              <a:t>Plasma exchange (NOT routine):</a:t>
            </a:r>
          </a:p>
          <a:p>
            <a:r>
              <a:rPr lang="en-US" dirty="0"/>
              <a:t>plasma exchange may be considered after delivery</a:t>
            </a:r>
          </a:p>
          <a:p>
            <a:r>
              <a:rPr lang="en-US" dirty="0"/>
              <a:t>It may improve disease severity and shorten recovery time but limited evidence</a:t>
            </a:r>
          </a:p>
          <a:p>
            <a:endParaRPr lang="en-US" dirty="0"/>
          </a:p>
          <a:p>
            <a:r>
              <a:rPr lang="en-US" b="1" u="sng" dirty="0">
                <a:solidFill>
                  <a:srgbClr val="0070C0"/>
                </a:solidFill>
              </a:rPr>
              <a:t>N-acetylcysteine (NAC):</a:t>
            </a:r>
          </a:p>
          <a:p>
            <a:pPr marL="0" indent="0">
              <a:buNone/>
            </a:pPr>
            <a:r>
              <a:rPr lang="en-US" dirty="0"/>
              <a:t>NAC can be considered in women with AFLP requiring ICU admission (</a:t>
            </a:r>
            <a:r>
              <a:rPr lang="en-US" b="1" dirty="0"/>
              <a:t>weak recommendation).</a:t>
            </a:r>
            <a:endParaRPr lang="en-US" b="1" u="sng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7E162AC-4324-9069-9F86-D524825DB080}"/>
              </a:ext>
            </a:extLst>
          </p:cNvPr>
          <p:cNvSpPr/>
          <p:nvPr/>
        </p:nvSpPr>
        <p:spPr>
          <a:xfrm>
            <a:off x="174171" y="674914"/>
            <a:ext cx="11821886" cy="195942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Delivery does not mean the patient immediately becomes normal.</a:t>
            </a:r>
          </a:p>
          <a:p>
            <a:pPr marL="457200" lvl="0" indent="-45720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US" sz="2800" b="1" dirty="0"/>
              <a:t>Approximately 5–25% of cases present postpartum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So, patients require close monitoring post partum.</a:t>
            </a:r>
          </a:p>
        </p:txBody>
      </p:sp>
    </p:spTree>
    <p:extLst>
      <p:ext uri="{BB962C8B-B14F-4D97-AF65-F5344CB8AC3E}">
        <p14:creationId xmlns:p14="http://schemas.microsoft.com/office/powerpoint/2010/main" val="14646118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BA7ECA-FABE-1375-4607-1DBD0B8F7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3543" y="0"/>
            <a:ext cx="12192000" cy="6858000"/>
          </a:xfrm>
        </p:spPr>
        <p:txBody>
          <a:bodyPr/>
          <a:lstStyle/>
          <a:p>
            <a:pPr algn="ctr"/>
            <a:endParaRPr lang="en-US" b="1" u="sng" dirty="0"/>
          </a:p>
          <a:p>
            <a:pPr marL="0" indent="0" algn="ctr">
              <a:buNone/>
            </a:pPr>
            <a:r>
              <a:rPr lang="en-US" b="1" u="sng" dirty="0">
                <a:solidFill>
                  <a:srgbClr val="0070C0"/>
                </a:solidFill>
              </a:rPr>
              <a:t>6. Acute liver failure / transplantation:</a:t>
            </a:r>
          </a:p>
          <a:p>
            <a:endParaRPr lang="en-US" b="1" u="sng" dirty="0"/>
          </a:p>
          <a:p>
            <a:endParaRPr lang="en-US" b="1" u="sng" dirty="0"/>
          </a:p>
          <a:p>
            <a:pPr algn="ctr"/>
            <a:r>
              <a:rPr lang="en-US" dirty="0"/>
              <a:t>If severe hepatic impairment persists or the patient develops features suggesting irreversible acute liver failure:</a:t>
            </a:r>
          </a:p>
          <a:p>
            <a:pPr algn="ctr"/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algn="ctr"/>
            <a:endParaRPr lang="en-US" b="1" dirty="0"/>
          </a:p>
          <a:p>
            <a:pPr algn="ctr"/>
            <a:r>
              <a:rPr lang="en-US" b="1" dirty="0"/>
              <a:t>Do not wait until irreversible multiorgan failure is established before contacting the transplant center.</a:t>
            </a:r>
            <a:endParaRPr lang="en-US" b="1" u="sng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3C8BA04B-AB17-8E56-FA1A-D2399D467A18}"/>
              </a:ext>
            </a:extLst>
          </p:cNvPr>
          <p:cNvSpPr/>
          <p:nvPr/>
        </p:nvSpPr>
        <p:spPr>
          <a:xfrm>
            <a:off x="1393371" y="3135086"/>
            <a:ext cx="9329058" cy="7946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2860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Early referral to liver transplantation</a:t>
            </a:r>
          </a:p>
        </p:txBody>
      </p:sp>
    </p:spTree>
    <p:extLst>
      <p:ext uri="{BB962C8B-B14F-4D97-AF65-F5344CB8AC3E}">
        <p14:creationId xmlns:p14="http://schemas.microsoft.com/office/powerpoint/2010/main" val="3347574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4BD3B-BF98-83A5-18DE-51CC08966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 algn="ctr">
              <a:buNone/>
            </a:pPr>
            <a:r>
              <a:rPr lang="en-US" b="1" u="sng" dirty="0">
                <a:solidFill>
                  <a:srgbClr val="0070C0"/>
                </a:solidFill>
              </a:rPr>
              <a:t>7. Neonatal </a:t>
            </a:r>
            <a:r>
              <a:rPr lang="en-US" b="1" u="sng" dirty="0" err="1">
                <a:solidFill>
                  <a:srgbClr val="0070C0"/>
                </a:solidFill>
              </a:rPr>
              <a:t>assessement</a:t>
            </a:r>
            <a:r>
              <a:rPr lang="en-US" b="1" u="sng" dirty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en-US" dirty="0"/>
              <a:t>The  neonate should therefore receive appropriate neonatal assessment and consideration of testing for </a:t>
            </a:r>
            <a:r>
              <a:rPr lang="en-US" b="1" u="sng" dirty="0">
                <a:solidFill>
                  <a:srgbClr val="FF0000"/>
                </a:solidFill>
              </a:rPr>
              <a:t>fatty-acid oxidation disorders</a:t>
            </a:r>
          </a:p>
          <a:p>
            <a:pPr marL="0" indent="0" algn="ctr">
              <a:buNone/>
            </a:pPr>
            <a:r>
              <a:rPr lang="en-US" b="1" u="sng" dirty="0">
                <a:solidFill>
                  <a:srgbClr val="0070C0"/>
                </a:solidFill>
              </a:rPr>
              <a:t>8. After recovery:</a:t>
            </a:r>
          </a:p>
          <a:p>
            <a:r>
              <a:rPr lang="en-US" b="1" u="sng" dirty="0"/>
              <a:t>Confirm resolution of:</a:t>
            </a:r>
          </a:p>
          <a:p>
            <a:pPr lvl="0"/>
            <a:r>
              <a:rPr lang="en-US" dirty="0"/>
              <a:t>Liver enzymes </a:t>
            </a:r>
          </a:p>
          <a:p>
            <a:pPr lvl="0"/>
            <a:r>
              <a:rPr lang="en-US" dirty="0"/>
              <a:t>Bilirubin </a:t>
            </a:r>
          </a:p>
          <a:p>
            <a:pPr lvl="0"/>
            <a:r>
              <a:rPr lang="en-US" dirty="0"/>
              <a:t>INR/coagulopathy </a:t>
            </a:r>
          </a:p>
          <a:p>
            <a:pPr lvl="0"/>
            <a:r>
              <a:rPr lang="en-US" dirty="0"/>
              <a:t>Renal dysfunction </a:t>
            </a:r>
          </a:p>
          <a:p>
            <a:pPr lvl="0"/>
            <a:r>
              <a:rPr lang="en-US" dirty="0"/>
              <a:t>Hypoglycemia</a:t>
            </a:r>
          </a:p>
          <a:p>
            <a:pPr marL="0" lvl="0" indent="0" algn="ctr">
              <a:buNone/>
            </a:pPr>
            <a:r>
              <a:rPr lang="en-US" b="1" u="sng" dirty="0">
                <a:solidFill>
                  <a:srgbClr val="0070C0"/>
                </a:solidFill>
              </a:rPr>
              <a:t>9. Future pregnancy:</a:t>
            </a:r>
          </a:p>
          <a:p>
            <a:pPr lvl="0"/>
            <a:r>
              <a:rPr lang="en-US" b="1" dirty="0"/>
              <a:t>Recurrence is relatively uncommon overall generally &lt;10%., </a:t>
            </a:r>
            <a:r>
              <a:rPr lang="en-US" dirty="0"/>
              <a:t>but future pregnancies should be regarded as </a:t>
            </a:r>
            <a:r>
              <a:rPr lang="en-US" b="1" dirty="0"/>
              <a:t>high risk</a:t>
            </a:r>
            <a:r>
              <a:rPr lang="en-US" dirty="0"/>
              <a:t>, particularly when there is a </a:t>
            </a:r>
            <a:r>
              <a:rPr lang="en-US" b="1" dirty="0"/>
              <a:t>known fatty-acid oxidation disorder.</a:t>
            </a:r>
            <a:endParaRPr lang="en-US" b="1" u="sng" dirty="0"/>
          </a:p>
          <a:p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13078643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2EC87-DD20-400C-D3C5-30587A29FB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68829"/>
            <a:ext cx="12192000" cy="5889170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rgbClr val="FF0000"/>
                </a:solidFill>
              </a:rPr>
              <a:t>HELLP syndrome:</a:t>
            </a:r>
            <a:r>
              <a:rPr lang="en-US" dirty="0"/>
              <a:t>	(Hemolysis + ↑AST/ALT + ↓Platelets) hypertension/proteinuria common; LDH ↑, schistocytes, RUQ/epigastric pain</a:t>
            </a:r>
          </a:p>
          <a:p>
            <a:r>
              <a:rPr lang="en-US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Preeclampsia:</a:t>
            </a:r>
            <a:r>
              <a:rPr lang="en-US" dirty="0"/>
              <a:t>	(Hypertension + proteinuria/end-organ dysfunction) headache, visual symptoms, renal dysfunction; ↑AST/ALT; platelets may fall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Acute viral hepatitis:</a:t>
            </a:r>
            <a:r>
              <a:rPr lang="en-US" dirty="0"/>
              <a:t>	Very high AST/ALT, often &gt;1000 IU/L, jaundice; exposure/prodroma +</a:t>
            </a:r>
            <a:r>
              <a:rPr lang="en-US" dirty="0" err="1"/>
              <a:t>ve</a:t>
            </a:r>
            <a:r>
              <a:rPr lang="en-US" dirty="0"/>
              <a:t>; no hemolysis or thrombocytopenia pattern, viral markers positive.</a:t>
            </a:r>
          </a:p>
          <a:p>
            <a:r>
              <a:rPr lang="en-US" dirty="0"/>
              <a:t> </a:t>
            </a:r>
            <a:r>
              <a:rPr lang="en-US" b="1" u="sng" dirty="0">
                <a:solidFill>
                  <a:srgbClr val="FF0000"/>
                </a:solidFill>
              </a:rPr>
              <a:t>Intrahepatic cholestasis of pregnancy (ICP):</a:t>
            </a:r>
            <a:r>
              <a:rPr lang="en-US" dirty="0"/>
              <a:t>Pruritus without rash, especially palms/soles, ↑bile acids,  jaundice usually mild, no major synthetic failure.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Hyperemesis gravidarum (HG):</a:t>
            </a:r>
            <a:r>
              <a:rPr lang="en-US" dirty="0"/>
              <a:t>	Early pregnancy, severe nausea/vomiting, dehydration, weight loss, ketonuria, mild–moderate ↑transaminases, electrolyte abnormalities.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B3F8E54-7AA5-2CAB-54A6-BF4D91C3E546}"/>
              </a:ext>
            </a:extLst>
          </p:cNvPr>
          <p:cNvSpPr/>
          <p:nvPr/>
        </p:nvSpPr>
        <p:spPr>
          <a:xfrm>
            <a:off x="0" y="0"/>
            <a:ext cx="12192000" cy="80554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DD key words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735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7EEBF4-ACE6-6E42-B083-FC420ED84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Acute biliary obstruction / choledocholithiasis:</a:t>
            </a:r>
            <a:r>
              <a:rPr lang="en-US" b="1" dirty="0"/>
              <a:t>(</a:t>
            </a:r>
            <a:r>
              <a:rPr lang="en-US" dirty="0"/>
              <a:t>RUQ pain + jaundice, biliary colic), ↑ALP/GGT + bilirubin, CBD stone in US/MRCP 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Acute cholecystitis:</a:t>
            </a:r>
            <a:r>
              <a:rPr lang="en-US" dirty="0"/>
              <a:t>	RUQ pain + fever + Murphy sign; gallstones/gallbladder wall thickening, inflammatory markers ↑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Budd–Chiari syndrome:(</a:t>
            </a:r>
            <a:r>
              <a:rPr lang="en-US" dirty="0"/>
              <a:t>Abdominal pain + hepatomegaly + ascites), hepatic vein thrombosis, Doppler abnormal.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Acute liver failure from drugs/toxins:</a:t>
            </a:r>
            <a:r>
              <a:rPr lang="en-US" dirty="0"/>
              <a:t>	Acetaminophen, herbal drugs, etc. v high aminotransferases; rapidly ↑INR or cholestatic or mixed.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Autoimmune hepatitis:</a:t>
            </a:r>
            <a:r>
              <a:rPr lang="en-US" dirty="0"/>
              <a:t>	↑AST/ALT, IgG ↑, ANA/ASMA positive, can present acutely, biopsy if needed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Wilson disease: </a:t>
            </a:r>
            <a:r>
              <a:rPr lang="en-US" dirty="0"/>
              <a:t> Acute presentation, Young patient, Coombs-negative hemolysis, very high bilirubin with relatively modest ALP/AST, low ceruloplasmin.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Sepsis-associated liver injury;</a:t>
            </a:r>
            <a:r>
              <a:rPr lang="en-US" dirty="0"/>
              <a:t>	Fever + hypotension/infection, cholestasis or hepatocellular injury, cultures may be positive, increased inflammatory markers.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870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280DA-5C94-173E-8C5E-70C511BF2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643742"/>
            <a:ext cx="12191999" cy="5214257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Although it is more common in the third trimester, </a:t>
            </a:r>
            <a:r>
              <a:rPr lang="en-US" b="1" dirty="0">
                <a:solidFill>
                  <a:srgbClr val="FF0000"/>
                </a:solidFill>
              </a:rPr>
              <a:t>it may occur earlier in pregnancy.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/>
              <a:t>Ultrasonographic </a:t>
            </a:r>
            <a:r>
              <a:rPr lang="en-US" b="1" dirty="0">
                <a:solidFill>
                  <a:srgbClr val="FF0000"/>
                </a:solidFill>
              </a:rPr>
              <a:t>evidence of fatty liver </a:t>
            </a:r>
            <a:r>
              <a:rPr lang="en-US" b="1" dirty="0"/>
              <a:t>is not always present.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b="1" dirty="0">
                <a:solidFill>
                  <a:srgbClr val="FF0000"/>
                </a:solidFill>
              </a:rPr>
              <a:t>Not all pregnancies</a:t>
            </a:r>
            <a:r>
              <a:rPr lang="en-US" b="1" dirty="0"/>
              <a:t>(AFLP) are associated with fatty acid oxidation defects.</a:t>
            </a:r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18F7A15-5C7A-6BCA-4A6A-C0C4DADDDB6C}"/>
              </a:ext>
            </a:extLst>
          </p:cNvPr>
          <p:cNvSpPr/>
          <p:nvPr/>
        </p:nvSpPr>
        <p:spPr>
          <a:xfrm>
            <a:off x="0" y="0"/>
            <a:ext cx="12192000" cy="1404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Every rule has exceptions??</a:t>
            </a:r>
          </a:p>
        </p:txBody>
      </p:sp>
    </p:spTree>
    <p:extLst>
      <p:ext uri="{BB962C8B-B14F-4D97-AF65-F5344CB8AC3E}">
        <p14:creationId xmlns:p14="http://schemas.microsoft.com/office/powerpoint/2010/main" val="37531006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747E48-0F4B-D4D5-D9DB-3DACA39BC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43" y="1"/>
            <a:ext cx="8360227" cy="6770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483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F703A69-2EC4-DDF3-8552-7D5D4D6EB639}"/>
              </a:ext>
            </a:extLst>
          </p:cNvPr>
          <p:cNvSpPr/>
          <p:nvPr/>
        </p:nvSpPr>
        <p:spPr>
          <a:xfrm>
            <a:off x="0" y="0"/>
            <a:ext cx="12192000" cy="631370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Don't let her go home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ECC125-9A4A-1793-F2DC-F5F67DEB4E7E}"/>
              </a:ext>
            </a:extLst>
          </p:cNvPr>
          <p:cNvSpPr/>
          <p:nvPr/>
        </p:nvSpPr>
        <p:spPr>
          <a:xfrm>
            <a:off x="0" y="859970"/>
            <a:ext cx="12192000" cy="664029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Don't be alone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7575F6D-4865-D554-8433-1A69639DC78B}"/>
              </a:ext>
            </a:extLst>
          </p:cNvPr>
          <p:cNvSpPr/>
          <p:nvPr/>
        </p:nvSpPr>
        <p:spPr>
          <a:xfrm>
            <a:off x="0" y="1752599"/>
            <a:ext cx="12192000" cy="66402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Don't postpone all investigations that exclude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8F1CE83-51EE-E718-95F8-D99072DF8828}"/>
              </a:ext>
            </a:extLst>
          </p:cNvPr>
          <p:cNvSpPr/>
          <p:nvPr/>
        </p:nvSpPr>
        <p:spPr>
          <a:xfrm>
            <a:off x="0" y="2579915"/>
            <a:ext cx="12192000" cy="609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Take care it’s vague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4C978B-6D92-AC2F-BB80-4D21BD9D128B}"/>
              </a:ext>
            </a:extLst>
          </p:cNvPr>
          <p:cNvSpPr/>
          <p:nvPr/>
        </p:nvSpPr>
        <p:spPr>
          <a:xfrm>
            <a:off x="0" y="3352802"/>
            <a:ext cx="12192000" cy="80554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 Don't be happy for negative markers you are closer to catch it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974271-F949-6CB6-8DFD-58B25BBE3EC1}"/>
              </a:ext>
            </a:extLst>
          </p:cNvPr>
          <p:cNvSpPr/>
          <p:nvPr/>
        </p:nvSpPr>
        <p:spPr>
          <a:xfrm>
            <a:off x="0" y="4278086"/>
            <a:ext cx="12192000" cy="653143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Don't wait her to be fine with supportive </a:t>
            </a:r>
            <a:r>
              <a:rPr lang="en-US" sz="3600" b="1" dirty="0" err="1"/>
              <a:t>ttt</a:t>
            </a:r>
            <a:r>
              <a:rPr lang="en-US" sz="3600" b="1" dirty="0"/>
              <a:t>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8D2912-CF9F-DBAD-4FF0-B2AB90585DBA}"/>
              </a:ext>
            </a:extLst>
          </p:cNvPr>
          <p:cNvSpPr/>
          <p:nvPr/>
        </p:nvSpPr>
        <p:spPr>
          <a:xfrm>
            <a:off x="0" y="5083630"/>
            <a:ext cx="12192000" cy="696685"/>
          </a:xfrm>
          <a:prstGeom prst="round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Once AFLP is recognized, do not delay—time is life.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D7192C6-35FC-B53D-83EB-F8207DBFEDF6}"/>
              </a:ext>
            </a:extLst>
          </p:cNvPr>
          <p:cNvSpPr/>
          <p:nvPr/>
        </p:nvSpPr>
        <p:spPr>
          <a:xfrm>
            <a:off x="0" y="5932716"/>
            <a:ext cx="12192000" cy="870856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AFLP is a “double killer”—maternal and fetal lives are at risk, but maternal life must remain the priority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2123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6FB51-8F97-8DF4-28F2-63DEDF81C8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996" b="2576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695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1534</Words>
  <Application>Microsoft Office PowerPoint</Application>
  <PresentationFormat>Widescreen</PresentationFormat>
  <Paragraphs>254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about the pathophysiology 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Mostafa Aleatiqi</dc:creator>
  <cp:lastModifiedBy>Mostafa Aleatiqi</cp:lastModifiedBy>
  <cp:revision>14</cp:revision>
  <dcterms:created xsi:type="dcterms:W3CDTF">2026-09-03T08:53:36Z</dcterms:created>
  <dcterms:modified xsi:type="dcterms:W3CDTF">2026-09-14T15:21:02Z</dcterms:modified>
</cp:coreProperties>
</file>